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s-MX"/>
  <c:style val="29"/>
  <c:chart>
    <c:autoTitleDeleted val="1"/>
    <c:plotArea>
      <c:layout/>
      <c:barChart>
        <c:barDir val="col"/>
        <c:grouping val="clustered"/>
        <c:ser>
          <c:idx val="0"/>
          <c:order val="0"/>
          <c:tx>
            <c:strRef>
              <c:f>Sheet1!$B$1</c:f>
              <c:strCache>
                <c:ptCount val="1"/>
                <c:pt idx="0">
                  <c:v>Meta anual</c:v>
                </c:pt>
              </c:strCache>
            </c:strRef>
          </c:tx>
          <c:dLbls>
            <c:txPr>
              <a:bodyPr/>
              <a:lstStyle/>
              <a:p>
                <a:pPr>
                  <a:defRPr sz="1600"/>
                </a:pPr>
                <a:endParaRPr lang="es-MX"/>
              </a:p>
            </c:txPr>
            <c:showVal val="1"/>
          </c:dLbls>
          <c:cat>
            <c:strRef>
              <c:f>Sheet1!$A$2:$A$3</c:f>
              <c:strCache>
                <c:ptCount val="2"/>
                <c:pt idx="0">
                  <c:v>MIPYMES que acceden por primera vez</c:v>
                </c:pt>
                <c:pt idx="1">
                  <c:v>Total MIPYMES apoyadas por el SNG</c:v>
                </c:pt>
              </c:strCache>
            </c:strRef>
          </c:cat>
          <c:val>
            <c:numRef>
              <c:f>Sheet1!$B$2:$B$3</c:f>
              <c:numCache>
                <c:formatCode>#,##0</c:formatCode>
                <c:ptCount val="2"/>
                <c:pt idx="0">
                  <c:v>11500</c:v>
                </c:pt>
                <c:pt idx="1">
                  <c:v>70000</c:v>
                </c:pt>
              </c:numCache>
            </c:numRef>
          </c:val>
        </c:ser>
        <c:ser>
          <c:idx val="1"/>
          <c:order val="1"/>
          <c:tx>
            <c:strRef>
              <c:f>Sheet1!$C$1</c:f>
              <c:strCache>
                <c:ptCount val="1"/>
                <c:pt idx="0">
                  <c:v>Avance junio</c:v>
                </c:pt>
              </c:strCache>
            </c:strRef>
          </c:tx>
          <c:dLbls>
            <c:txPr>
              <a:bodyPr/>
              <a:lstStyle/>
              <a:p>
                <a:pPr>
                  <a:defRPr sz="1600"/>
                </a:pPr>
                <a:endParaRPr lang="es-MX"/>
              </a:p>
            </c:txPr>
            <c:showVal val="1"/>
          </c:dLbls>
          <c:cat>
            <c:strRef>
              <c:f>Sheet1!$A$2:$A$3</c:f>
              <c:strCache>
                <c:ptCount val="2"/>
                <c:pt idx="0">
                  <c:v>MIPYMES que acceden por primera vez</c:v>
                </c:pt>
                <c:pt idx="1">
                  <c:v>Total MIPYMES apoyadas por el SNG</c:v>
                </c:pt>
              </c:strCache>
            </c:strRef>
          </c:cat>
          <c:val>
            <c:numRef>
              <c:f>Sheet1!$C$2:$C$3</c:f>
              <c:numCache>
                <c:formatCode>#,##0</c:formatCode>
                <c:ptCount val="2"/>
                <c:pt idx="0">
                  <c:v>7042</c:v>
                </c:pt>
                <c:pt idx="1">
                  <c:v>48636</c:v>
                </c:pt>
              </c:numCache>
            </c:numRef>
          </c:val>
        </c:ser>
        <c:dLbls>
          <c:showVal val="1"/>
        </c:dLbls>
        <c:overlap val="-25"/>
        <c:axId val="86439808"/>
        <c:axId val="86441344"/>
      </c:barChart>
      <c:catAx>
        <c:axId val="86439808"/>
        <c:scaling>
          <c:orientation val="minMax"/>
        </c:scaling>
        <c:axPos val="b"/>
        <c:majorTickMark val="none"/>
        <c:tickLblPos val="nextTo"/>
        <c:txPr>
          <a:bodyPr/>
          <a:lstStyle/>
          <a:p>
            <a:pPr>
              <a:defRPr sz="1400"/>
            </a:pPr>
            <a:endParaRPr lang="es-MX"/>
          </a:p>
        </c:txPr>
        <c:crossAx val="86441344"/>
        <c:crosses val="autoZero"/>
        <c:auto val="1"/>
        <c:lblAlgn val="ctr"/>
        <c:lblOffset val="100"/>
      </c:catAx>
      <c:valAx>
        <c:axId val="86441344"/>
        <c:scaling>
          <c:orientation val="minMax"/>
        </c:scaling>
        <c:delete val="1"/>
        <c:axPos val="l"/>
        <c:numFmt formatCode="#,##0" sourceLinked="1"/>
        <c:tickLblPos val="none"/>
        <c:crossAx val="86439808"/>
        <c:crosses val="autoZero"/>
        <c:crossBetween val="between"/>
      </c:valAx>
    </c:plotArea>
    <c:legend>
      <c:legendPos val="t"/>
      <c:layout/>
      <c:txPr>
        <a:bodyPr/>
        <a:lstStyle/>
        <a:p>
          <a:pPr>
            <a:defRPr sz="1400"/>
          </a:pPr>
          <a:endParaRPr lang="es-MX"/>
        </a:p>
      </c:txPr>
    </c:legend>
    <c:plotVisOnly val="1"/>
  </c:chart>
  <c:txPr>
    <a:bodyPr/>
    <a:lstStyle/>
    <a:p>
      <a:pPr>
        <a:defRPr sz="1800"/>
      </a:pPr>
      <a:endParaRPr lang="es-MX"/>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3F5E48-84AD-46BC-BAB1-D44CDCBDF119}" type="datetimeFigureOut">
              <a:rPr lang="es-MX" smtClean="0"/>
              <a:pPr/>
              <a:t>18/10/2016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D8E029-ABA9-4841-885F-B34D28C0AFAF}"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 xmlns:p14="http://schemas.microsoft.com/office/powerpoint/2010/main"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 xmlns:p14="http://schemas.microsoft.com/office/powerpoint/2010/main"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 xmlns:a14="http://schemas.microsoft.com/office/drawing/2010/main" val="0"/>
              </a:ext>
            </a:extLst>
          </a:blip>
          <a:srcRect/>
          <a:stretch>
            <a:fillRect/>
          </a:stretch>
        </p:blipFill>
        <p:spPr bwMode="auto">
          <a:xfrm>
            <a:off x="3175" y="15875"/>
            <a:ext cx="3097213" cy="12525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547664" y="1412776"/>
            <a:ext cx="6912768"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a:spAutoFit/>
          </a:bodyPr>
          <a:lstStyle/>
          <a:p>
            <a:pPr algn="ctr">
              <a:defRPr/>
            </a:pPr>
            <a:r>
              <a:rPr lang="es-MX" b="1" dirty="0">
                <a:solidFill>
                  <a:prstClr val="white"/>
                </a:solidFill>
                <a:cs typeface="Arial" charset="0"/>
              </a:rPr>
              <a:t>Porcentaje de MIPYMES apoyadas que acceden por primera vez al crédito respecto al total de empresas apoyadas por el Sistema Nacional de Garantías</a:t>
            </a:r>
            <a:endParaRPr lang="es-ES" b="1" dirty="0">
              <a:solidFill>
                <a:prstClr val="white"/>
              </a:solidFill>
              <a:cs typeface="Arial" charset="0"/>
            </a:endParaRPr>
          </a:p>
        </p:txBody>
      </p:sp>
      <p:sp>
        <p:nvSpPr>
          <p:cNvPr id="8" name="TextBox 7"/>
          <p:cNvSpPr txBox="1"/>
          <p:nvPr/>
        </p:nvSpPr>
        <p:spPr>
          <a:xfrm>
            <a:off x="1691680" y="2852936"/>
            <a:ext cx="6768752" cy="2062103"/>
          </a:xfrm>
          <a:prstGeom prst="rect">
            <a:avLst/>
          </a:prstGeom>
          <a:noFill/>
        </p:spPr>
        <p:txBody>
          <a:bodyPr wrap="square" rtlCol="0">
            <a:spAutoFit/>
          </a:bodyPr>
          <a:lstStyle/>
          <a:p>
            <a:pPr algn="just"/>
            <a:r>
              <a:rPr lang="es-MX" sz="1600" dirty="0">
                <a:solidFill>
                  <a:prstClr val="black"/>
                </a:solidFill>
              </a:rPr>
              <a:t>Mide el número de MIPYMES que acceden por primera vez a un crédito respaldado por el Sistema Nacional de Garantías.</a:t>
            </a:r>
          </a:p>
          <a:p>
            <a:pPr algn="just"/>
            <a:endParaRPr lang="es-MX" sz="1600" dirty="0" smtClean="0">
              <a:solidFill>
                <a:prstClr val="black"/>
              </a:solidFill>
            </a:endParaRPr>
          </a:p>
          <a:p>
            <a:pPr algn="just"/>
            <a:r>
              <a:rPr lang="es-MX" sz="1600" dirty="0" smtClean="0">
                <a:solidFill>
                  <a:prstClr val="black"/>
                </a:solidFill>
              </a:rPr>
              <a:t>El </a:t>
            </a:r>
            <a:r>
              <a:rPr lang="es-MX" sz="1600" dirty="0">
                <a:solidFill>
                  <a:prstClr val="black"/>
                </a:solidFill>
              </a:rPr>
              <a:t>Sistema Nacional de Garantías (SNG) propicia la inclusión financiera de las MIPYMES que actualmente no cuentan con acceso al crédito, así como para mejorar las condiciones crediticias que enfrentan en términos de menores tasas de interés y mayores plazos de vencimiento. </a:t>
            </a:r>
          </a:p>
          <a:p>
            <a:pPr algn="just"/>
            <a:r>
              <a:rPr lang="es-MX" sz="1600" dirty="0">
                <a:solidFill>
                  <a:prstClr val="black"/>
                </a:solidFill>
              </a:rPr>
              <a:t>El SNG es operado de manera conjunta entre el INADEM y Nacional Financiera.</a:t>
            </a:r>
          </a:p>
        </p:txBody>
      </p:sp>
      <p:sp>
        <p:nvSpPr>
          <p:cNvPr id="10" name="Down Arrow 9"/>
          <p:cNvSpPr/>
          <p:nvPr/>
        </p:nvSpPr>
        <p:spPr>
          <a:xfrm>
            <a:off x="4716016" y="2420888"/>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sp>
        <p:nvSpPr>
          <p:cNvPr id="11" name="TextBox 10"/>
          <p:cNvSpPr txBox="1"/>
          <p:nvPr/>
        </p:nvSpPr>
        <p:spPr>
          <a:xfrm>
            <a:off x="179512" y="1763524"/>
            <a:ext cx="1584176" cy="646331"/>
          </a:xfrm>
          <a:prstGeom prst="rect">
            <a:avLst/>
          </a:prstGeom>
          <a:noFill/>
        </p:spPr>
        <p:txBody>
          <a:bodyPr wrap="square" rtlCol="0">
            <a:spAutoFit/>
          </a:bodyPr>
          <a:lstStyle/>
          <a:p>
            <a:r>
              <a:rPr lang="es-MX" b="1" dirty="0">
                <a:solidFill>
                  <a:prstClr val="black"/>
                </a:solidFill>
              </a:rPr>
              <a:t>Nivel: Componente</a:t>
            </a:r>
          </a:p>
        </p:txBody>
      </p:sp>
      <p:pic>
        <p:nvPicPr>
          <p:cNvPr id="14" name="Picture 13" descr="niño preguntando.jpg"/>
          <p:cNvPicPr>
            <a:picLocks noChangeAspect="1"/>
          </p:cNvPicPr>
          <p:nvPr/>
        </p:nvPicPr>
        <p:blipFill>
          <a:blip r:embed="rId4" cstate="print"/>
          <a:stretch>
            <a:fillRect/>
          </a:stretch>
        </p:blipFill>
        <p:spPr>
          <a:xfrm>
            <a:off x="179512" y="2717477"/>
            <a:ext cx="1359595" cy="1359595"/>
          </a:xfrm>
          <a:prstGeom prst="rect">
            <a:avLst/>
          </a:prstGeom>
        </p:spPr>
      </p:pic>
      <p:graphicFrame>
        <p:nvGraphicFramePr>
          <p:cNvPr id="9" name="Table 8"/>
          <p:cNvGraphicFramePr>
            <a:graphicFrameLocks noGrp="1"/>
          </p:cNvGraphicFramePr>
          <p:nvPr/>
        </p:nvGraphicFramePr>
        <p:xfrm>
          <a:off x="1835697" y="5409520"/>
          <a:ext cx="6192687" cy="125984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Porcentaje de MIPYMES apoyadas que acceden por primera vez al crédito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Total de empresas apoyadas por el Sistema Nacional de Garantías</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5" name="TextBox 14"/>
          <p:cNvSpPr txBox="1"/>
          <p:nvPr/>
        </p:nvSpPr>
        <p:spPr>
          <a:xfrm>
            <a:off x="1691680" y="5075892"/>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804248" y="254063"/>
            <a:ext cx="2232248" cy="798673"/>
          </a:xfrm>
          <a:prstGeom prst="rect">
            <a:avLst/>
          </a:prstGeom>
          <a:noFill/>
          <a:ln>
            <a:noFill/>
          </a:ln>
        </p:spPr>
      </p:pic>
      <p:sp>
        <p:nvSpPr>
          <p:cNvPr id="16" name="16 Rectángulo"/>
          <p:cNvSpPr/>
          <p:nvPr/>
        </p:nvSpPr>
        <p:spPr>
          <a:xfrm>
            <a:off x="1619672" y="1268760"/>
            <a:ext cx="6552728"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a:t>
            </a:r>
            <a:r>
              <a:rPr lang="es-MX" b="1" dirty="0" smtClean="0">
                <a:solidFill>
                  <a:prstClr val="white"/>
                </a:solidFill>
              </a:rPr>
              <a:t>2016 </a:t>
            </a:r>
            <a:r>
              <a:rPr lang="es-MX" b="1" dirty="0">
                <a:solidFill>
                  <a:prstClr val="white"/>
                </a:solidFill>
              </a:rPr>
              <a:t>y avance alcanzado</a:t>
            </a:r>
            <a:endParaRPr lang="es-ES" b="1" dirty="0">
              <a:solidFill>
                <a:prstClr val="white"/>
              </a:solidFill>
            </a:endParaRPr>
          </a:p>
        </p:txBody>
      </p:sp>
      <p:graphicFrame>
        <p:nvGraphicFramePr>
          <p:cNvPr id="17" name="Table 16"/>
          <p:cNvGraphicFramePr>
            <a:graphicFrameLocks noGrp="1"/>
          </p:cNvGraphicFramePr>
          <p:nvPr/>
        </p:nvGraphicFramePr>
        <p:xfrm>
          <a:off x="971599" y="1681232"/>
          <a:ext cx="7560840" cy="1402080"/>
        </p:xfrm>
        <a:graphic>
          <a:graphicData uri="http://schemas.openxmlformats.org/drawingml/2006/table">
            <a:tbl>
              <a:tblPr firstRow="1" bandRow="1">
                <a:tableStyleId>{8799B23B-EC83-4686-B30A-512413B5E67A}</a:tableStyleId>
              </a:tblPr>
              <a:tblGrid>
                <a:gridCol w="1440161"/>
                <a:gridCol w="1512168"/>
                <a:gridCol w="4608511"/>
              </a:tblGrid>
              <a:tr h="370840">
                <a:tc>
                  <a:txBody>
                    <a:bodyPr/>
                    <a:lstStyle/>
                    <a:p>
                      <a:pPr algn="ctr"/>
                      <a:r>
                        <a:rPr lang="es-MX" sz="1600" dirty="0" smtClean="0"/>
                        <a:t>Meta anual</a:t>
                      </a:r>
                      <a:endParaRPr lang="es-MX" sz="1600" dirty="0"/>
                    </a:p>
                  </a:txBody>
                  <a:tcPr/>
                </a:tc>
                <a:tc>
                  <a:txBody>
                    <a:bodyPr/>
                    <a:lstStyle/>
                    <a:p>
                      <a:pPr algn="ctr"/>
                      <a:r>
                        <a:rPr lang="es-MX" sz="1600" dirty="0" smtClean="0"/>
                        <a:t>Avance junio 2016</a:t>
                      </a:r>
                      <a:endParaRPr lang="es-MX" sz="1600" dirty="0"/>
                    </a:p>
                  </a:txBody>
                  <a:tcPr/>
                </a:tc>
                <a:tc>
                  <a:txBody>
                    <a:bodyPr/>
                    <a:lstStyle/>
                    <a:p>
                      <a:pPr algn="ctr"/>
                      <a:r>
                        <a:rPr lang="es-MX" sz="1600" dirty="0" smtClean="0"/>
                        <a:t>Observaciones</a:t>
                      </a:r>
                      <a:endParaRPr lang="es-MX" sz="1600" dirty="0"/>
                    </a:p>
                  </a:txBody>
                  <a:tcPr/>
                </a:tc>
              </a:tr>
              <a:tr h="370840">
                <a:tc>
                  <a:txBody>
                    <a:bodyPr/>
                    <a:lstStyle/>
                    <a:p>
                      <a:pPr algn="ctr"/>
                      <a:r>
                        <a:rPr lang="es-MX" sz="1400" dirty="0" smtClean="0"/>
                        <a:t>16.5%</a:t>
                      </a:r>
                      <a:endParaRPr lang="es-MX" sz="1400" dirty="0"/>
                    </a:p>
                  </a:txBody>
                  <a:tcPr/>
                </a:tc>
                <a:tc>
                  <a:txBody>
                    <a:bodyPr/>
                    <a:lstStyle/>
                    <a:p>
                      <a:pPr algn="ctr"/>
                      <a:r>
                        <a:rPr lang="es-MX" sz="1400" dirty="0" smtClean="0"/>
                        <a:t>14%</a:t>
                      </a:r>
                      <a:endParaRPr lang="es-MX" sz="1400" dirty="0"/>
                    </a:p>
                  </a:txBody>
                  <a:tcPr/>
                </a:tc>
                <a:tc>
                  <a:txBody>
                    <a:bodyPr/>
                    <a:lstStyle/>
                    <a:p>
                      <a:pPr algn="ctr"/>
                      <a:r>
                        <a:rPr lang="es-MX" sz="1200" dirty="0" smtClean="0"/>
                        <a:t>Al mes de junio el Sistema Nacional de Garantías fomentó el acceso a financiamiento a 48,636 MIPYMES, de las cuales 7,042 accedieron a crédito por primera vez lo que representa un cumplimiento del 80% respecto a la meta programada para el </a:t>
                      </a:r>
                      <a:r>
                        <a:rPr lang="es-MX" sz="1200" dirty="0" smtClean="0"/>
                        <a:t> primer semestre</a:t>
                      </a:r>
                      <a:endParaRPr lang="es-MX" sz="1200" dirty="0"/>
                    </a:p>
                  </a:txBody>
                  <a:tcPr/>
                </a:tc>
              </a:tr>
            </a:tbl>
          </a:graphicData>
        </a:graphic>
      </p:graphicFrame>
      <p:graphicFrame>
        <p:nvGraphicFramePr>
          <p:cNvPr id="19" name="Chart 18"/>
          <p:cNvGraphicFramePr/>
          <p:nvPr/>
        </p:nvGraphicFramePr>
        <p:xfrm>
          <a:off x="1691680" y="2996952"/>
          <a:ext cx="6096000" cy="2232248"/>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23528" y="5517232"/>
            <a:ext cx="8568952" cy="1200329"/>
          </a:xfrm>
          <a:prstGeom prst="rect">
            <a:avLst/>
          </a:prstGeom>
          <a:noFill/>
        </p:spPr>
        <p:txBody>
          <a:bodyPr wrap="square" rtlCol="0">
            <a:spAutoFit/>
          </a:bodyPr>
          <a:lstStyle/>
          <a:p>
            <a:r>
              <a:rPr lang="es-MX" b="1" dirty="0">
                <a:solidFill>
                  <a:prstClr val="black"/>
                </a:solidFill>
              </a:rPr>
              <a:t>Medios de verificación</a:t>
            </a:r>
          </a:p>
          <a:p>
            <a:endParaRPr lang="es-MX" b="1" dirty="0">
              <a:solidFill>
                <a:prstClr val="black"/>
              </a:solidFill>
            </a:endParaRPr>
          </a:p>
          <a:p>
            <a:pPr>
              <a:buFont typeface="Arial" pitchFamily="34" charset="0"/>
              <a:buChar char="•"/>
            </a:pPr>
            <a:r>
              <a:rPr lang="es-MX" b="1" dirty="0">
                <a:solidFill>
                  <a:prstClr val="black"/>
                </a:solidFill>
              </a:rPr>
              <a:t>  </a:t>
            </a:r>
            <a:r>
              <a:rPr lang="es-MX">
                <a:solidFill>
                  <a:prstClr val="black"/>
                </a:solidFill>
              </a:rPr>
              <a:t>Reportes </a:t>
            </a:r>
            <a:r>
              <a:rPr lang="es-MX" smtClean="0">
                <a:solidFill>
                  <a:prstClr val="black"/>
                </a:solidFill>
              </a:rPr>
              <a:t>Sistema </a:t>
            </a:r>
            <a:r>
              <a:rPr lang="es-MX" dirty="0">
                <a:solidFill>
                  <a:prstClr val="black"/>
                </a:solidFill>
              </a:rPr>
              <a:t>Nacional de </a:t>
            </a:r>
            <a:r>
              <a:rPr lang="es-MX" dirty="0" smtClean="0">
                <a:solidFill>
                  <a:prstClr val="black"/>
                </a:solidFill>
              </a:rPr>
              <a:t>Garantías</a:t>
            </a:r>
            <a:endParaRPr lang="es-MX" dirty="0">
              <a:solidFill>
                <a:prstClr val="black"/>
              </a:solidFill>
            </a:endParaRPr>
          </a:p>
          <a:p>
            <a:endParaRPr lang="es-MX" dirty="0">
              <a:solidFill>
                <a:prstClr val="black"/>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211</Words>
  <Application>Microsoft Office PowerPoint</Application>
  <PresentationFormat>On-screen Show (4:3)</PresentationFormat>
  <Paragraphs>25</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6</cp:revision>
  <dcterms:created xsi:type="dcterms:W3CDTF">2015-09-21T17:03:54Z</dcterms:created>
  <dcterms:modified xsi:type="dcterms:W3CDTF">2016-10-18T17:10:51Z</dcterms:modified>
</cp:coreProperties>
</file>